
<file path=[Content_Types].xml><?xml version="1.0" encoding="utf-8"?>
<Types xmlns="http://schemas.openxmlformats.org/package/2006/content-types">
  <Default ContentType="image/jpg" Extension="jpg"/>
  <Default ContentType="image/svg+xml" Extension="svg"/>
  <Default ContentType="application/xml" Extension="xml"/>
  <Default ContentType="image/png" Extension="png"/>
  <Default ContentType="image/jpeg" Extension="jpeg"/>
  <Default ContentType="model/gltf.binary" Extension="glb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12192000" cy="6858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55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5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51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299" y="1175877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5013" y="5357812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1114424" y="262197"/>
            <a:ext cx="7629525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13735">
              <a:spcBef>
                <a:spcPts val="130"/>
              </a:spcBef>
            </a:pPr>
            <a:r>
              <a:rPr lang="en-US" b="1" i="0" dirty="0">
                <a:solidFill>
                  <a:srgbClr val="0F0F0F"/>
                </a:solidFill>
                <a:effectLst/>
                <a:latin typeface="Arial Rounded MT Bold" panose="020F0704030504030204" pitchFamily="34" charset="0"/>
              </a:rPr>
              <a:t>DIGITAL PORTFOLIO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endParaRPr spc="15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ADE35-C35B-07C1-F5AA-C33B3DDB802E}"/>
              </a:ext>
            </a:extLst>
          </p:cNvPr>
          <p:cNvSpPr txBox="1"/>
          <p:nvPr/>
        </p:nvSpPr>
        <p:spPr>
          <a:xfrm>
            <a:off x="1114424" y="2890273"/>
            <a:ext cx="8610600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STUDENT NAME: </a:t>
            </a:r>
            <a:r>
              <a:rPr lang="en-US" sz="2400" dirty="0"/>
              <a:t>PRIYADARSHINI P</a:t>
            </a:r>
          </a:p>
          <a:p>
            <a:r>
              <a:rPr lang="en-US" sz="2400" b="1" dirty="0"/>
              <a:t>REGISTER NO : </a:t>
            </a:r>
            <a:r>
              <a:rPr lang="en-US" sz="2400" dirty="0"/>
              <a:t>222404454 </a:t>
            </a:r>
          </a:p>
          <a:p>
            <a:r>
              <a:rPr lang="en-US" sz="2400" b="1" dirty="0"/>
              <a:t>NMID:</a:t>
            </a:r>
            <a:r>
              <a:rPr lang="en-US" sz="2400" dirty="0"/>
              <a:t> 2F27F99731843A69D6B4A7B7E0A58FE4</a:t>
            </a:r>
            <a:endParaRPr lang="en-US" sz="2400" dirty="0">
              <a:cs typeface="Calibri"/>
            </a:endParaRPr>
          </a:p>
          <a:p>
            <a:r>
              <a:rPr lang="en-US" sz="2400" b="1" dirty="0"/>
              <a:t>DEPARTMENT:</a:t>
            </a:r>
            <a:r>
              <a:rPr lang="en-US" sz="2400" dirty="0"/>
              <a:t> B.SC COMPUTER SCIENCE </a:t>
            </a:r>
          </a:p>
          <a:p>
            <a:r>
              <a:rPr lang="en-US" sz="2400" b="1" dirty="0"/>
              <a:t>COLLEGE: </a:t>
            </a:r>
            <a:r>
              <a:rPr lang="en-US" sz="2400" dirty="0"/>
              <a:t>A.M.JAIN COLLEGE</a:t>
            </a:r>
          </a:p>
          <a:p>
            <a:r>
              <a:rPr lang="en-US" sz="2400" b="1" dirty="0"/>
              <a:t>UNIVERSITY:</a:t>
            </a:r>
            <a:r>
              <a:rPr lang="en-US" sz="2400" dirty="0"/>
              <a:t> MADRAS UNIVERSITY</a:t>
            </a:r>
          </a:p>
          <a:p>
            <a:r>
              <a:rPr lang="en-US" sz="2400" dirty="0"/>
              <a:t>           </a:t>
            </a:r>
            <a:endParaRPr lang="en-IN" sz="2400" dirty="0"/>
          </a:p>
        </p:txBody>
      </p:sp>
      <p:pic>
        <p:nvPicPr>
          <p:cNvPr id="10" name="Graphic 9" descr="Woman in black skirt">
            <a:extLst>
              <a:ext uri="{FF2B5EF4-FFF2-40B4-BE49-F238E27FC236}">
                <a16:creationId xmlns:a16="http://schemas.microsoft.com/office/drawing/2014/main" id="{DE01B21C-D531-28A8-D536-0EAD6D934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515223" y="1366972"/>
            <a:ext cx="2085976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" y="3381373"/>
            <a:ext cx="2466975" cy="3419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848042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4250" spc="15" dirty="0"/>
              <a:t>RESULTS AND SCREENSHOTS</a:t>
            </a:r>
            <a:endParaRPr sz="4250" dirty="0"/>
          </a:p>
        </p:txBody>
      </p:sp>
      <p:sp>
        <p:nvSpPr>
          <p:cNvPr id="8" name="object 8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9CEB2-36E1-0550-426B-2FAF97882044}"/>
              </a:ext>
            </a:extLst>
          </p:cNvPr>
          <p:cNvSpPr txBox="1"/>
          <p:nvPr/>
        </p:nvSpPr>
        <p:spPr>
          <a:xfrm>
            <a:off x="5363768" y="1920388"/>
            <a:ext cx="52673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SAMPLE NOTES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0D0D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MOCK </a:t>
            </a:r>
            <a:r>
              <a:rPr lang="en-US" sz="3200" dirty="0">
                <a:solidFill>
                  <a:srgbClr val="0D0D0D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TEST</a:t>
            </a:r>
            <a:endParaRPr lang="en-US" sz="2800" b="0" i="0" dirty="0">
              <a:solidFill>
                <a:srgbClr val="0D0D0D"/>
              </a:solidFill>
              <a:effectLst/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endParaRPr lang="en-IN" sz="2800" dirty="0"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84C5D4-8833-C198-63E1-10026A486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40945">
            <a:off x="2500024" y="1761506"/>
            <a:ext cx="1685036" cy="2826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F89A4-7AEA-CB6B-42FB-5B7132EC0F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01606">
            <a:off x="4871432" y="4248017"/>
            <a:ext cx="2895816" cy="17308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/>
          <p:nvPr/>
        </p:nvSpPr>
        <p:spPr>
          <a:xfrm>
            <a:off x="9566480" y="5357897"/>
            <a:ext cx="457200" cy="457200"/>
          </a:xfrm>
          <a:custGeom>
            <a:rect b="b" l="l" r="r" t="t"/>
            <a:pathLst>
              <a:path extrusionOk="0" h="457200" w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6858000" y="1500103"/>
            <a:ext cx="314325" cy="323850"/>
          </a:xfrm>
          <a:custGeom>
            <a:rect b="b" l="l" r="r" t="t"/>
            <a:pathLst>
              <a:path extrusionOk="0" h="323850" w="314325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9353550" y="5895975"/>
            <a:ext cx="180975" cy="180975"/>
          </a:xfrm>
          <a:custGeom>
            <a:rect b="b" l="l" r="r" t="t"/>
            <a:pathLst>
              <a:path extrusionOk="0" h="180975" w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66875" y="6467475"/>
            <a:ext cx="762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 txBox="1"/>
          <p:nvPr>
            <p:ph type="title"/>
          </p:nvPr>
        </p:nvSpPr>
        <p:spPr>
          <a:xfrm>
            <a:off x="755332" y="385444"/>
            <a:ext cx="45786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7" name="Google Shape;37;p1"/>
          <p:cNvSpPr txBox="1"/>
          <p:nvPr/>
        </p:nvSpPr>
        <p:spPr>
          <a:xfrm>
            <a:off x="11277218" y="6473337"/>
            <a:ext cx="2286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2D936B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" name="Google Shape;38;p1"/>
          <p:cNvSpPr txBox="1"/>
          <p:nvPr/>
        </p:nvSpPr>
        <p:spPr>
          <a:xfrm>
            <a:off x="1143000" y="2247150"/>
            <a:ext cx="8880600" cy="3151500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Bell MT"/>
                <a:ea typeface="Bell MT"/>
                <a:cs typeface="Bell MT"/>
                <a:sym typeface="Bell MT"/>
              </a:rPr>
              <a:t>“IT WON’T BE EASY, BUT IT WILL BE WORTH IT”</a:t>
            </a:r>
            <a:endParaRPr sz="6600">
              <a:solidFill>
                <a:schemeClr val="dk1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descr="Graph and note paper pads with pencil" id="39" name="Google Shape;3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74120">
            <a:off x="9061562" y="444625"/>
            <a:ext cx="2100349" cy="21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505142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5" dirty="0">
                <a:latin typeface="Arial Rounded MT Bold" panose="020F0704030504030204" pitchFamily="34" charset="0"/>
              </a:rPr>
              <a:t>PROJECT</a:t>
            </a:r>
            <a:r>
              <a:rPr sz="4250" spc="-85" dirty="0">
                <a:latin typeface="Arial Rounded MT Bold" panose="020F0704030504030204" pitchFamily="34" charset="0"/>
              </a:rPr>
              <a:t> </a:t>
            </a:r>
            <a:r>
              <a:rPr sz="4250" spc="25" dirty="0">
                <a:latin typeface="Arial Rounded MT Bold" panose="020F0704030504030204" pitchFamily="34" charset="0"/>
              </a:rPr>
              <a:t>TITLE</a:t>
            </a:r>
            <a:endParaRPr sz="4250" dirty="0">
              <a:latin typeface="Arial Rounded MT Bold" panose="020F0704030504030204" pitchFamily="34" charset="0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2</a:t>
            </a:fld>
            <a:endParaRPr spc="1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BC3C8B-2668-25B7-B458-C8DD0435B39F}"/>
              </a:ext>
            </a:extLst>
          </p:cNvPr>
          <p:cNvSpPr txBox="1"/>
          <p:nvPr/>
        </p:nvSpPr>
        <p:spPr>
          <a:xfrm>
            <a:off x="5638800" y="268420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4C69A4-07DB-95AE-BE61-E17764E32A4A}"/>
              </a:ext>
            </a:extLst>
          </p:cNvPr>
          <p:cNvSpPr txBox="1"/>
          <p:nvPr/>
        </p:nvSpPr>
        <p:spPr>
          <a:xfrm>
            <a:off x="1459269" y="2450530"/>
            <a:ext cx="8527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rlin Sans FB" panose="020E0602020502020306" pitchFamily="34" charset="0"/>
              </a:rPr>
              <a:t>MY PORTFOLIO – MY JOURNEY TO BECOME A GOVERNMENT OFFICER</a:t>
            </a:r>
            <a:endParaRPr lang="en-IN" sz="2000" dirty="0">
              <a:latin typeface="Berlin Sans FB" panose="020E0602020502020306" pitchFamily="34" charset="0"/>
            </a:endParaRPr>
          </a:p>
        </p:txBody>
      </p:sp>
      <p:pic>
        <p:nvPicPr>
          <p:cNvPr id="29" name="Graphic 28" descr="Bank with solid fill">
            <a:extLst>
              <a:ext uri="{FF2B5EF4-FFF2-40B4-BE49-F238E27FC236}">
                <a16:creationId xmlns:a16="http://schemas.microsoft.com/office/drawing/2014/main" id="{0EBD4F49-5DFC-5461-7791-5BEBD40E7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3337" y="3972542"/>
            <a:ext cx="2503839" cy="25038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25"/>
            <a:ext cx="12481713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39774" y="445388"/>
            <a:ext cx="2841625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>
                <a:latin typeface="Arial Rounded MT Bold" panose="020F0704030504030204" pitchFamily="34" charset="0"/>
              </a:rPr>
              <a:t>A</a:t>
            </a:r>
            <a:r>
              <a:rPr spc="-5" dirty="0">
                <a:latin typeface="Arial Rounded MT Bold" panose="020F0704030504030204" pitchFamily="34" charset="0"/>
              </a:rPr>
              <a:t>G</a:t>
            </a:r>
            <a:r>
              <a:rPr spc="-35" dirty="0">
                <a:latin typeface="Arial Rounded MT Bold" panose="020F0704030504030204" pitchFamily="34" charset="0"/>
              </a:rPr>
              <a:t>E</a:t>
            </a:r>
            <a:r>
              <a:rPr spc="15" dirty="0">
                <a:latin typeface="Arial Rounded MT Bold" panose="020F0704030504030204" pitchFamily="34" charset="0"/>
              </a:rPr>
              <a:t>N</a:t>
            </a:r>
            <a:r>
              <a:rPr dirty="0">
                <a:latin typeface="Arial Rounded MT Bold" panose="020F0704030504030204" pitchFamily="34" charset="0"/>
              </a:rPr>
              <a:t>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3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827FA3-A9D4-0FE5-45BE-664C8C920E82}"/>
              </a:ext>
            </a:extLst>
          </p:cNvPr>
          <p:cNvSpPr txBox="1"/>
          <p:nvPr/>
        </p:nvSpPr>
        <p:spPr>
          <a:xfrm>
            <a:off x="2799789" y="1526248"/>
            <a:ext cx="4828572" cy="48320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0D0D0D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Tools and Technologies</a:t>
            </a:r>
            <a:endParaRPr lang="en-US" sz="2800" b="0" i="0" dirty="0">
              <a:solidFill>
                <a:srgbClr val="0D0D0D"/>
              </a:solidFill>
              <a:effectLst/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Portfolio design and Layout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0D0D0D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Features and Functionality</a:t>
            </a:r>
            <a:endParaRPr lang="en-US" sz="2800" b="0" i="0" dirty="0">
              <a:solidFill>
                <a:srgbClr val="0D0D0D"/>
              </a:solidFill>
              <a:effectLst/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Results and </a:t>
            </a:r>
            <a:r>
              <a:rPr lang="en-US" sz="2800" dirty="0">
                <a:solidFill>
                  <a:srgbClr val="0D0D0D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Screenshots</a:t>
            </a:r>
            <a:endParaRPr lang="en-US" sz="2800" b="0" i="0" dirty="0">
              <a:solidFill>
                <a:srgbClr val="0D0D0D"/>
              </a:solidFill>
              <a:effectLst/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empus Sans ITC" panose="04020404030D07020202" pitchFamily="82" charset="0"/>
                <a:cs typeface="Times New Roman" panose="02020603050405020304" pitchFamily="18" charset="0"/>
              </a:rPr>
              <a:t>Conclusion</a:t>
            </a:r>
          </a:p>
          <a:p>
            <a:pPr algn="l">
              <a:buFont typeface="+mj-lt"/>
              <a:buAutoNum type="arabicPeriod"/>
            </a:pPr>
            <a:r>
              <a:rPr lang="en-US" sz="2800" dirty="0" err="1">
                <a:solidFill>
                  <a:srgbClr val="0D0D0D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Github</a:t>
            </a:r>
            <a:r>
              <a:rPr lang="en-US" sz="2800" dirty="0">
                <a:solidFill>
                  <a:srgbClr val="0D0D0D"/>
                </a:solidFill>
                <a:latin typeface="Tempus Sans ITC" panose="04020404030D07020202" pitchFamily="82" charset="0"/>
                <a:cs typeface="Times New Roman" panose="02020603050405020304" pitchFamily="18" charset="0"/>
              </a:rPr>
              <a:t> Link</a:t>
            </a:r>
            <a:endParaRPr lang="en-US" sz="2800" b="0" i="0" dirty="0">
              <a:solidFill>
                <a:srgbClr val="0D0D0D"/>
              </a:solidFill>
              <a:effectLst/>
              <a:latin typeface="Tempus Sans ITC" panose="04020404030D07020202" pitchFamily="82" charset="0"/>
              <a:cs typeface="Times New Roman" panose="02020603050405020304" pitchFamily="18" charset="0"/>
            </a:endParaRPr>
          </a:p>
          <a:p>
            <a:endParaRPr lang="en-IN" sz="2800" dirty="0">
              <a:latin typeface="Tempus Sans ITC" panose="04020404030D07020202" pitchFamily="82" charset="0"/>
              <a:cs typeface="Times New Roman" panose="02020603050405020304" pitchFamily="18" charset="0"/>
            </a:endParaRPr>
          </a:p>
        </p:txBody>
      </p:sp>
      <p:pic>
        <p:nvPicPr>
          <p:cNvPr id="25" name="Graphic 24" descr="A mug filled with office supplies">
            <a:extLst>
              <a:ext uri="{FF2B5EF4-FFF2-40B4-BE49-F238E27FC236}">
                <a16:creationId xmlns:a16="http://schemas.microsoft.com/office/drawing/2014/main" id="{B7711F69-1200-8FCA-3EE8-6B75F62F1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37191">
            <a:off x="6652499" y="1960349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072" y="575055"/>
            <a:ext cx="6176328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sz="4250" spc="-20" dirty="0">
                <a:latin typeface="Arial Rounded MT Bold" panose="020F0704030504030204" pitchFamily="34" charset="0"/>
              </a:rPr>
              <a:t>P</a:t>
            </a:r>
            <a:r>
              <a:rPr sz="4250" spc="15" dirty="0">
                <a:latin typeface="Arial Rounded MT Bold" panose="020F0704030504030204" pitchFamily="34" charset="0"/>
              </a:rPr>
              <a:t>ROB</a:t>
            </a:r>
            <a:r>
              <a:rPr sz="4250" spc="55" dirty="0">
                <a:latin typeface="Arial Rounded MT Bold" panose="020F0704030504030204" pitchFamily="34" charset="0"/>
              </a:rPr>
              <a:t>L</a:t>
            </a:r>
            <a:r>
              <a:rPr sz="4250" spc="-20" dirty="0">
                <a:latin typeface="Arial Rounded MT Bold" panose="020F0704030504030204" pitchFamily="34" charset="0"/>
              </a:rPr>
              <a:t>E</a:t>
            </a:r>
            <a:r>
              <a:rPr sz="4250" spc="20" dirty="0">
                <a:latin typeface="Arial Rounded MT Bold" panose="020F0704030504030204" pitchFamily="34" charset="0"/>
              </a:rPr>
              <a:t>M</a:t>
            </a:r>
            <a:r>
              <a:rPr sz="4250" dirty="0">
                <a:latin typeface="Arial Rounded MT Bold" panose="020F0704030504030204" pitchFamily="34" charset="0"/>
              </a:rPr>
              <a:t>	</a:t>
            </a:r>
            <a:r>
              <a:rPr lang="en-US" sz="4250" dirty="0">
                <a:latin typeface="Arial Rounded MT Bold" panose="020F0704030504030204" pitchFamily="34" charset="0"/>
              </a:rPr>
              <a:t> </a:t>
            </a:r>
            <a:r>
              <a:rPr sz="4250" spc="10" dirty="0">
                <a:latin typeface="Arial Rounded MT Bold" panose="020F0704030504030204" pitchFamily="34" charset="0"/>
              </a:rPr>
              <a:t>S</a:t>
            </a:r>
            <a:r>
              <a:rPr sz="4250" spc="-370" dirty="0">
                <a:latin typeface="Arial Rounded MT Bold" panose="020F0704030504030204" pitchFamily="34" charset="0"/>
              </a:rPr>
              <a:t>T</a:t>
            </a:r>
            <a:r>
              <a:rPr sz="4250" spc="-375" dirty="0">
                <a:latin typeface="Arial Rounded MT Bold" panose="020F0704030504030204" pitchFamily="34" charset="0"/>
              </a:rPr>
              <a:t>A</a:t>
            </a:r>
            <a:r>
              <a:rPr sz="4250" spc="15" dirty="0">
                <a:latin typeface="Arial Rounded MT Bold" panose="020F0704030504030204" pitchFamily="34" charset="0"/>
              </a:rPr>
              <a:t>T</a:t>
            </a:r>
            <a:r>
              <a:rPr sz="4250" spc="-10" dirty="0">
                <a:latin typeface="Arial Rounded MT Bold" panose="020F0704030504030204" pitchFamily="34" charset="0"/>
              </a:rPr>
              <a:t>E</a:t>
            </a:r>
            <a:r>
              <a:rPr sz="4250" spc="-20" dirty="0">
                <a:latin typeface="Arial Rounded MT Bold" panose="020F0704030504030204" pitchFamily="34" charset="0"/>
              </a:rPr>
              <a:t>ME</a:t>
            </a:r>
            <a:r>
              <a:rPr sz="4250" spc="10" dirty="0">
                <a:latin typeface="Arial Rounded MT Bold" panose="020F0704030504030204" pitchFamily="34" charset="0"/>
              </a:rPr>
              <a:t>NT</a:t>
            </a:r>
            <a:endParaRPr sz="4250" dirty="0">
              <a:latin typeface="Arial Rounded MT Bold" panose="020F070403050403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4</a:t>
            </a:fld>
            <a:endParaRPr spc="1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5205E-E17A-64B2-CA69-B8776B632A36}"/>
              </a:ext>
            </a:extLst>
          </p:cNvPr>
          <p:cNvSpPr txBox="1"/>
          <p:nvPr/>
        </p:nvSpPr>
        <p:spPr>
          <a:xfrm>
            <a:off x="1040243" y="2243465"/>
            <a:ext cx="84623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atin typeface="Tempus Sans ITC" panose="04020404030D07020202" pitchFamily="82" charset="0"/>
              </a:rPr>
              <a:t>TO CRACK COMPETATIVE EXAM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atin typeface="Tempus Sans ITC" panose="04020404030D07020202" pitchFamily="82" charset="0"/>
              </a:rPr>
              <a:t>I WANT TO BRING POSITIVE IN      SOCIETY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3600" dirty="0">
                <a:latin typeface="Tempus Sans ITC" panose="04020404030D07020202" pitchFamily="82" charset="0"/>
              </a:rPr>
              <a:t>TO SERVE THE NATION WITH HONESTY AND DEDICATION</a:t>
            </a:r>
            <a:endParaRPr lang="en-IN" sz="3600" dirty="0">
              <a:latin typeface="Tempus Sans ITC" panose="04020404030D07020202" pitchFamily="8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10461625" cy="5706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sz="3600" spc="5" dirty="0">
                <a:latin typeface="Arial Rounded MT Bold" panose="020F0704030504030204" pitchFamily="34" charset="0"/>
              </a:rPr>
              <a:t>PROJECT</a:t>
            </a:r>
            <a:r>
              <a:rPr lang="en-US" sz="3600" spc="5" dirty="0">
                <a:latin typeface="Arial Rounded MT Bold" panose="020F0704030504030204" pitchFamily="34" charset="0"/>
              </a:rPr>
              <a:t> </a:t>
            </a:r>
            <a:r>
              <a:rPr sz="3600" spc="-20" dirty="0">
                <a:latin typeface="Arial Rounded MT Bold" panose="020F0704030504030204" pitchFamily="34" charset="0"/>
              </a:rPr>
              <a:t>OVERVIEW</a:t>
            </a:r>
            <a:r>
              <a:rPr lang="en-US" sz="3600" spc="-20" dirty="0">
                <a:latin typeface="Arial Rounded MT Bold" panose="020F0704030504030204" pitchFamily="34" charset="0"/>
              </a:rPr>
              <a:t> (COMPETATIVE EXAM)</a:t>
            </a:r>
            <a:endParaRPr sz="3600" dirty="0">
              <a:latin typeface="Arial Rounded MT Bold" panose="020F070403050403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5</a:t>
            </a:fld>
            <a:endParaRPr spc="1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04D8D8-85EE-1371-DF8A-C16186301E93}"/>
              </a:ext>
            </a:extLst>
          </p:cNvPr>
          <p:cNvSpPr txBox="1"/>
          <p:nvPr/>
        </p:nvSpPr>
        <p:spPr>
          <a:xfrm>
            <a:off x="5643716" y="297917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19D14-423A-4021-A6CA-076EDA57D95D}"/>
              </a:ext>
            </a:extLst>
          </p:cNvPr>
          <p:cNvSpPr txBox="1"/>
          <p:nvPr/>
        </p:nvSpPr>
        <p:spPr>
          <a:xfrm>
            <a:off x="1818047" y="2141380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empus Sans ITC" panose="04020404030D07020202" pitchFamily="82" charset="0"/>
              </a:rPr>
              <a:t>ABOUT ME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empus Sans ITC" panose="04020404030D07020202" pitchFamily="82" charset="0"/>
              </a:rPr>
              <a:t>WHY I CHOOSE THIS PATH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empus Sans ITC" panose="04020404030D07020202" pitchFamily="82" charset="0"/>
              </a:rPr>
              <a:t>PREPARATION STRATEGIES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empus Sans ITC" panose="04020404030D07020202" pitchFamily="82" charset="0"/>
              </a:rPr>
              <a:t>CAREER GOALS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empus Sans ITC" panose="04020404030D07020202" pitchFamily="82" charset="0"/>
              </a:rPr>
              <a:t>ACHIEVEMENTS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empus Sans ITC" panose="04020404030D07020202" pitchFamily="82" charset="0"/>
              </a:rPr>
              <a:t>SKILLS</a:t>
            </a:r>
            <a:endParaRPr lang="en-IN" sz="2800" dirty="0">
              <a:latin typeface="Tempus Sans ITC" panose="04020404030D07020202" pitchFamily="82" charset="0"/>
            </a:endParaRPr>
          </a:p>
        </p:txBody>
      </p:sp>
      <p:pic>
        <p:nvPicPr>
          <p:cNvPr id="15" name="Graphic 14" descr="Books with solid fill">
            <a:extLst>
              <a:ext uri="{FF2B5EF4-FFF2-40B4-BE49-F238E27FC236}">
                <a16:creationId xmlns:a16="http://schemas.microsoft.com/office/drawing/2014/main" id="{469E0BBA-03B0-7A66-552E-EDA7E9D76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7742" y="3541149"/>
            <a:ext cx="2286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478" y="891793"/>
            <a:ext cx="5166542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5" dirty="0">
                <a:latin typeface="Arial Rounded MT Bold" panose="020F0704030504030204" pitchFamily="34" charset="0"/>
              </a:rPr>
              <a:t>W</a:t>
            </a:r>
            <a:r>
              <a:rPr sz="3200" spc="-20" dirty="0">
                <a:latin typeface="Arial Rounded MT Bold" panose="020F0704030504030204" pitchFamily="34" charset="0"/>
              </a:rPr>
              <a:t>H</a:t>
            </a:r>
            <a:r>
              <a:rPr sz="3200" spc="20" dirty="0">
                <a:latin typeface="Arial Rounded MT Bold" panose="020F0704030504030204" pitchFamily="34" charset="0"/>
              </a:rPr>
              <a:t>O</a:t>
            </a:r>
            <a:r>
              <a:rPr sz="3200" spc="-235" dirty="0">
                <a:latin typeface="Arial Rounded MT Bold" panose="020F0704030504030204" pitchFamily="34" charset="0"/>
              </a:rPr>
              <a:t> </a:t>
            </a:r>
            <a:r>
              <a:rPr sz="3200" spc="-10" dirty="0">
                <a:latin typeface="Arial Rounded MT Bold" panose="020F0704030504030204" pitchFamily="34" charset="0"/>
              </a:rPr>
              <a:t>AR</a:t>
            </a:r>
            <a:r>
              <a:rPr sz="3200" spc="15" dirty="0">
                <a:latin typeface="Arial Rounded MT Bold" panose="020F0704030504030204" pitchFamily="34" charset="0"/>
              </a:rPr>
              <a:t>E</a:t>
            </a:r>
            <a:r>
              <a:rPr sz="3200" spc="-35" dirty="0">
                <a:latin typeface="Arial Rounded MT Bold" panose="020F0704030504030204" pitchFamily="34" charset="0"/>
              </a:rPr>
              <a:t> </a:t>
            </a:r>
            <a:r>
              <a:rPr sz="3200" spc="-10" dirty="0">
                <a:latin typeface="Arial Rounded MT Bold" panose="020F0704030504030204" pitchFamily="34" charset="0"/>
              </a:rPr>
              <a:t>T</a:t>
            </a:r>
            <a:r>
              <a:rPr sz="3200" spc="-15" dirty="0">
                <a:latin typeface="Arial Rounded MT Bold" panose="020F0704030504030204" pitchFamily="34" charset="0"/>
              </a:rPr>
              <a:t>H</a:t>
            </a:r>
            <a:r>
              <a:rPr sz="3200" spc="15" dirty="0">
                <a:latin typeface="Arial Rounded MT Bold" panose="020F0704030504030204" pitchFamily="34" charset="0"/>
              </a:rPr>
              <a:t>E</a:t>
            </a:r>
            <a:r>
              <a:rPr sz="3200" spc="-35" dirty="0">
                <a:latin typeface="Arial Rounded MT Bold" panose="020F0704030504030204" pitchFamily="34" charset="0"/>
              </a:rPr>
              <a:t> </a:t>
            </a:r>
            <a:r>
              <a:rPr sz="3200" spc="-20" dirty="0">
                <a:latin typeface="Arial Rounded MT Bold" panose="020F0704030504030204" pitchFamily="34" charset="0"/>
              </a:rPr>
              <a:t>E</a:t>
            </a:r>
            <a:r>
              <a:rPr sz="3200" spc="30" dirty="0">
                <a:latin typeface="Arial Rounded MT Bold" panose="020F0704030504030204" pitchFamily="34" charset="0"/>
              </a:rPr>
              <a:t>N</a:t>
            </a:r>
            <a:r>
              <a:rPr sz="3200" spc="15" dirty="0">
                <a:latin typeface="Arial Rounded MT Bold" panose="020F0704030504030204" pitchFamily="34" charset="0"/>
              </a:rPr>
              <a:t>D</a:t>
            </a:r>
            <a:r>
              <a:rPr sz="3200" spc="-45" dirty="0">
                <a:latin typeface="Arial Rounded MT Bold" panose="020F0704030504030204" pitchFamily="34" charset="0"/>
              </a:rPr>
              <a:t> </a:t>
            </a:r>
            <a:r>
              <a:rPr sz="3200" dirty="0">
                <a:latin typeface="Arial Rounded MT Bold" panose="020F0704030504030204" pitchFamily="34" charset="0"/>
              </a:rPr>
              <a:t>U</a:t>
            </a:r>
            <a:r>
              <a:rPr sz="3200" spc="10" dirty="0">
                <a:latin typeface="Arial Rounded MT Bold" panose="020F0704030504030204" pitchFamily="34" charset="0"/>
              </a:rPr>
              <a:t>S</a:t>
            </a:r>
            <a:r>
              <a:rPr sz="3200" spc="-25" dirty="0">
                <a:latin typeface="Arial Rounded MT Bold" panose="020F0704030504030204" pitchFamily="34" charset="0"/>
              </a:rPr>
              <a:t>E</a:t>
            </a:r>
            <a:r>
              <a:rPr sz="3200" spc="-10" dirty="0">
                <a:latin typeface="Arial Rounded MT Bold" panose="020F0704030504030204" pitchFamily="34" charset="0"/>
              </a:rPr>
              <a:t>R</a:t>
            </a:r>
            <a:r>
              <a:rPr sz="3200" spc="5" dirty="0">
                <a:latin typeface="Arial Rounded MT Bold" panose="020F0704030504030204" pitchFamily="34" charset="0"/>
              </a:rPr>
              <a:t>S?</a:t>
            </a:r>
            <a:endParaRPr sz="3200" dirty="0">
              <a:latin typeface="Arial Rounded MT Bold" panose="020F0704030504030204" pitchFamily="34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7F5F3-495F-3611-CEAA-F5AA1616E652}"/>
              </a:ext>
            </a:extLst>
          </p:cNvPr>
          <p:cNvSpPr txBox="1"/>
          <p:nvPr/>
        </p:nvSpPr>
        <p:spPr>
          <a:xfrm>
            <a:off x="1219200" y="2667000"/>
            <a:ext cx="746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empus Sans ITC" panose="04020404030D07020202" pitchFamily="82" charset="0"/>
              </a:rPr>
              <a:t>SOCIETY AND CITIZENS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empus Sans ITC" panose="04020404030D07020202" pitchFamily="82" charset="0"/>
              </a:rPr>
              <a:t>GOVERNMENT DEPARTMENTS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empus Sans ITC" panose="04020404030D07020202" pitchFamily="82" charset="0"/>
              </a:rPr>
              <a:t>STUDENTS AND JOB SEEKERS</a:t>
            </a:r>
          </a:p>
        </p:txBody>
      </p:sp>
      <p:pic>
        <p:nvPicPr>
          <p:cNvPr id="13" name="Graphic 12" descr="Questions with solid fill">
            <a:extLst>
              <a:ext uri="{FF2B5EF4-FFF2-40B4-BE49-F238E27FC236}">
                <a16:creationId xmlns:a16="http://schemas.microsoft.com/office/drawing/2014/main" id="{7EE8F91C-4A5D-2ACD-0B64-98DC80509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3476" y="3344311"/>
            <a:ext cx="2040964" cy="30354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637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600" spc="10" dirty="0">
                <a:latin typeface="Arial Rounded MT Bold" panose="020F0704030504030204" pitchFamily="34" charset="0"/>
              </a:rPr>
              <a:t>TOOLS AND TECHNIQUES</a:t>
            </a:r>
            <a:endParaRPr sz="3600" dirty="0">
              <a:latin typeface="Arial Rounded MT Bold" panose="020F0704030504030204" pitchFamily="3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A991D-FFE9-2112-DADA-473D03ACF29C}"/>
              </a:ext>
            </a:extLst>
          </p:cNvPr>
          <p:cNvSpPr txBox="1"/>
          <p:nvPr/>
        </p:nvSpPr>
        <p:spPr>
          <a:xfrm>
            <a:off x="3086100" y="1857375"/>
            <a:ext cx="6019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Tempus Sans ITC" panose="04020404030D07020202" pitchFamily="82" charset="0"/>
              </a:rPr>
              <a:t>CURRENT AFFAIRS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Tempus Sans ITC" panose="04020404030D07020202" pitchFamily="82" charset="0"/>
              </a:rPr>
              <a:t>NOTE MAKING TOOLS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Tempus Sans ITC" panose="04020404030D07020202" pitchFamily="82" charset="0"/>
              </a:rPr>
              <a:t>NCERT BOOKS (6 TO 12)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Tempus Sans ITC" panose="04020404030D07020202" pitchFamily="82" charset="0"/>
              </a:rPr>
              <a:t>PREVIOUS YEAR QUESTION PAPERS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Tempus Sans ITC" panose="04020404030D07020202" pitchFamily="82" charset="0"/>
              </a:rPr>
              <a:t>MOCK TEST</a:t>
            </a:r>
            <a:endParaRPr lang="en-IN" sz="2800" dirty="0">
              <a:latin typeface="Tempus Sans ITC" panose="04020404030D070202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Books">
                <a:extLst>
                  <a:ext uri="{FF2B5EF4-FFF2-40B4-BE49-F238E27FC236}">
                    <a16:creationId xmlns:a16="http://schemas.microsoft.com/office/drawing/2014/main" id="{8C7C9FFD-5275-B0A6-A327-3FE228CC5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0826067"/>
                  </p:ext>
                </p:extLst>
              </p:nvPr>
            </p:nvGraphicFramePr>
            <p:xfrm>
              <a:off x="6565743" y="3896831"/>
              <a:ext cx="2702734" cy="253143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02734" cy="2531434"/>
                    </a:xfrm>
                    <a:prstGeom prst="rect">
                      <a:avLst/>
                    </a:prstGeom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485767" ay="1999645" az="1001395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2634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Books">
                <a:extLst>
                  <a:ext uri="{FF2B5EF4-FFF2-40B4-BE49-F238E27FC236}">
                    <a16:creationId xmlns:a16="http://schemas.microsoft.com/office/drawing/2014/main" id="{8C7C9FFD-5275-B0A6-A327-3FE228CC5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5743" y="3896831"/>
                <a:ext cx="2702734" cy="253143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8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5" y="291147"/>
            <a:ext cx="879475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000" b="1" spc="15" dirty="0">
                <a:latin typeface="Arial Rounded MT Bold" panose="020F0704030504030204" pitchFamily="34" charset="0"/>
                <a:cs typeface="Trebuchet MS"/>
              </a:rPr>
              <a:t>PORTFOLIO DESIGN AND LAYOUT</a:t>
            </a:r>
            <a:endParaRPr sz="4000" dirty="0">
              <a:latin typeface="Arial Rounded MT Bold" panose="020F0704030504030204" pitchFamily="34" charset="0"/>
              <a:cs typeface="Trebuchet MS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10058400" y="52514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D97D7-6144-4A56-B5E6-CE542ED710BB}"/>
              </a:ext>
            </a:extLst>
          </p:cNvPr>
          <p:cNvSpPr txBox="1"/>
          <p:nvPr/>
        </p:nvSpPr>
        <p:spPr>
          <a:xfrm>
            <a:off x="2419350" y="1752600"/>
            <a:ext cx="6934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Tempus Sans ITC" panose="04020404030D07020202" pitchFamily="82" charset="0"/>
              </a:rPr>
              <a:t>POWERPOINT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Tempus Sans ITC" panose="04020404030D07020202" pitchFamily="82" charset="0"/>
              </a:rPr>
              <a:t>VISUAL STUDIO CODE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Tempus Sans ITC" panose="04020404030D07020202" pitchFamily="82" charset="0"/>
              </a:rPr>
              <a:t>GITHUB PAGES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>
                <a:latin typeface="Tempus Sans ITC" panose="04020404030D07020202" pitchFamily="82" charset="0"/>
              </a:rPr>
              <a:t>WEBSITES</a:t>
            </a:r>
            <a:endParaRPr lang="en-IN" sz="4000" dirty="0">
              <a:latin typeface="Tempus Sans ITC" panose="04020404030D07020202" pitchFamily="8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Laptop - Windows menu">
                <a:extLst>
                  <a:ext uri="{FF2B5EF4-FFF2-40B4-BE49-F238E27FC236}">
                    <a16:creationId xmlns:a16="http://schemas.microsoft.com/office/drawing/2014/main" id="{CE2675D3-95E7-03DF-C5DE-E226E6B259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7094228"/>
                  </p:ext>
                </p:extLst>
              </p:nvPr>
            </p:nvGraphicFramePr>
            <p:xfrm>
              <a:off x="5735542" y="2743200"/>
              <a:ext cx="4322858" cy="358016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22858" cy="3580164"/>
                    </a:xfrm>
                    <a:prstGeom prst="rect">
                      <a:avLst/>
                    </a:prstGeom>
                  </am3d:spPr>
                  <am3d:camera>
                    <am3d:pos x="0" y="0" z="706644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27928" d="1000000"/>
                    <am3d:preTrans dx="952605" dy="-10635068" dz="3626282"/>
                    <am3d:scale>
                      <am3d:sx n="1000000" d="1000000"/>
                      <am3d:sy n="1000000" d="1000000"/>
                      <am3d:sz n="1000000" d="1000000"/>
                    </am3d:scale>
                    <am3d:rot ax="816061" ay="-1295873" az="-3053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512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Laptop - Windows menu">
                <a:extLst>
                  <a:ext uri="{FF2B5EF4-FFF2-40B4-BE49-F238E27FC236}">
                    <a16:creationId xmlns:a16="http://schemas.microsoft.com/office/drawing/2014/main" id="{CE2675D3-95E7-03DF-C5DE-E226E6B259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5542" y="2743200"/>
                <a:ext cx="4322858" cy="358016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195E-16D6-79D8-7A9F-F8EB1FE9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FEATURES AND FUNCTIONALITY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ED6DE-77CA-67A5-9ECE-56EE4B07B2D3}"/>
              </a:ext>
            </a:extLst>
          </p:cNvPr>
          <p:cNvSpPr txBox="1"/>
          <p:nvPr/>
        </p:nvSpPr>
        <p:spPr>
          <a:xfrm>
            <a:off x="2362200" y="1905000"/>
            <a:ext cx="762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empus Sans ITC" panose="04020404030D07020202" pitchFamily="82" charset="0"/>
              </a:rPr>
              <a:t>LEADERSHIP QUALITIES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empus Sans ITC" panose="04020404030D07020202" pitchFamily="82" charset="0"/>
              </a:rPr>
              <a:t>DECISION-MAKING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empus Sans ITC" panose="04020404030D07020202" pitchFamily="82" charset="0"/>
              </a:rPr>
              <a:t>DISCIPLINE AND COMMITMENTS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empus Sans ITC" panose="04020404030D07020202" pitchFamily="82" charset="0"/>
              </a:rPr>
              <a:t>HONESTY AND HARD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Tempus Sans ITC" panose="04020404030D07020202" pitchFamily="82" charset="0"/>
              </a:rPr>
              <a:t>TIME MANAGEMENT</a:t>
            </a:r>
            <a:endParaRPr lang="en-IN" sz="3600" dirty="0"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660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